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26DC4-8FAB-4553-B82C-CCA4EE19828F}" type="datetimeFigureOut">
              <a:rPr lang="en-GB" smtClean="0"/>
              <a:t>28/02/2012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FAF42-9B1D-446B-818B-DA61C00D5B45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arloslabs.com/node/16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36914" t="24579" b="4547"/>
          <a:stretch>
            <a:fillRect/>
          </a:stretch>
        </p:blipFill>
        <p:spPr bwMode="auto">
          <a:xfrm>
            <a:off x="611560" y="188640"/>
            <a:ext cx="7744461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thumb/e/e0/Nagasakibomb.jpg/300px-Nagasakibo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12776"/>
            <a:ext cx="4788024" cy="5445224"/>
          </a:xfrm>
          <a:prstGeom prst="rect">
            <a:avLst/>
          </a:prstGeom>
          <a:noFill/>
        </p:spPr>
      </p:pic>
      <p:pic>
        <p:nvPicPr>
          <p:cNvPr id="1028" name="Picture 4" descr="http://i1.squidoocdn.com/resize/squidoo_images/-1/lens2362289_1231102358atom_bomb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12776"/>
            <a:ext cx="4572000" cy="54452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latin typeface="Candara" pitchFamily="34" charset="0"/>
              </a:rPr>
              <a:t>The Atomic Bomb</a:t>
            </a:r>
          </a:p>
          <a:p>
            <a:pPr algn="ctr"/>
            <a:r>
              <a:rPr lang="en-GB" sz="2400" dirty="0" smtClean="0">
                <a:latin typeface="Candara" pitchFamily="34" charset="0"/>
              </a:rPr>
              <a:t>Discuss misconceptions surrounding the Atomic Bomb</a:t>
            </a:r>
          </a:p>
          <a:p>
            <a:pPr algn="ctr"/>
            <a:r>
              <a:rPr lang="en-GB" sz="2400" dirty="0" smtClean="0">
                <a:latin typeface="Candara" pitchFamily="34" charset="0"/>
              </a:rPr>
              <a:t>Understand why the bomb was dropped</a:t>
            </a:r>
            <a:endParaRPr lang="en-GB" sz="240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51520" y="692696"/>
          <a:ext cx="6372200" cy="5486400"/>
        </p:xfrm>
        <a:graphic>
          <a:graphicData uri="http://schemas.openxmlformats.org/drawingml/2006/table">
            <a:tbl>
              <a:tblPr/>
              <a:tblGrid>
                <a:gridCol w="680801"/>
                <a:gridCol w="5691399"/>
              </a:tblGrid>
              <a:tr h="2801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1704 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>
                          <a:latin typeface="Candara" pitchFamily="34" charset="0"/>
                        </a:rPr>
                        <a:t>Isaac Newton: modelled the atom using billiard balls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801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1789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>
                          <a:latin typeface="Candara" pitchFamily="34" charset="0"/>
                        </a:rPr>
                        <a:t>Martin Heinrich </a:t>
                      </a:r>
                      <a:r>
                        <a:rPr lang="en-GB" sz="2000" dirty="0" err="1">
                          <a:latin typeface="Candara" pitchFamily="34" charset="0"/>
                        </a:rPr>
                        <a:t>Klaproth</a:t>
                      </a:r>
                      <a:r>
                        <a:rPr lang="en-GB" sz="2000" dirty="0">
                          <a:latin typeface="Candara" pitchFamily="34" charset="0"/>
                        </a:rPr>
                        <a:t> discovered Uranium.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01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1866 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>
                          <a:latin typeface="Candara" pitchFamily="34" charset="0"/>
                        </a:rPr>
                        <a:t>Dynamite invented by  Alfred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Nobel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801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1869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>
                          <a:latin typeface="Candara" pitchFamily="34" charset="0"/>
                        </a:rPr>
                        <a:t>Mendeleev produces the Periodic Table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603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1885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>
                          <a:latin typeface="Candara" pitchFamily="34" charset="0"/>
                        </a:rPr>
                        <a:t>The </a:t>
                      </a:r>
                      <a:r>
                        <a:rPr lang="en-GB" sz="2000" dirty="0" err="1">
                          <a:latin typeface="Candara" pitchFamily="34" charset="0"/>
                        </a:rPr>
                        <a:t>Balmer</a:t>
                      </a:r>
                      <a:r>
                        <a:rPr lang="en-GB" sz="2000" dirty="0">
                          <a:latin typeface="Candara" pitchFamily="34" charset="0"/>
                        </a:rPr>
                        <a:t> series - light was shot through hydrogen and the light spectrum that came from it was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studied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801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1896 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>
                          <a:latin typeface="Candara" pitchFamily="34" charset="0"/>
                        </a:rPr>
                        <a:t>Henry Becquerel: finds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radioactivity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603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1898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>
                          <a:latin typeface="Candara" pitchFamily="34" charset="0"/>
                        </a:rPr>
                        <a:t>Pierre and Marie Curie discover the first radioactive elements: radium and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polonium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0513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1905 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 smtClean="0">
                          <a:latin typeface="Candara" pitchFamily="34" charset="0"/>
                        </a:rPr>
                        <a:t>Einstein </a:t>
                      </a:r>
                      <a:r>
                        <a:rPr lang="en-GB" sz="2000" dirty="0">
                          <a:latin typeface="Candara" pitchFamily="34" charset="0"/>
                        </a:rPr>
                        <a:t>introduces his special theory of relativity and the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formula </a:t>
                      </a:r>
                      <a:r>
                        <a:rPr lang="en-GB" sz="2000" dirty="0">
                          <a:latin typeface="Candara" pitchFamily="34" charset="0"/>
                        </a:rPr>
                        <a:t>E=mc2,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which shows that </a:t>
                      </a:r>
                      <a:r>
                        <a:rPr lang="en-GB" sz="2000" dirty="0">
                          <a:latin typeface="Candara" pitchFamily="34" charset="0"/>
                        </a:rPr>
                        <a:t>mass can be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turned into energy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5362" name="Picture 2" descr="http://upload.wikimedia.org/wikipedia/commons/thumb/3/39/GodfreyKneller-IsaacNewton-1689.jpg/220px-GodfreyKneller-IsaacNewton-16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264" y="188640"/>
            <a:ext cx="1872208" cy="2618759"/>
          </a:xfrm>
          <a:prstGeom prst="rect">
            <a:avLst/>
          </a:prstGeom>
          <a:noFill/>
        </p:spPr>
      </p:pic>
      <p:pic>
        <p:nvPicPr>
          <p:cNvPr id="15364" name="Picture 4" descr="http://www.nobelprize.org/nobel_prizes/chemistry/laureates/1911/marie-curie_postcar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264" y="1988840"/>
            <a:ext cx="1883845" cy="2664296"/>
          </a:xfrm>
          <a:prstGeom prst="rect">
            <a:avLst/>
          </a:prstGeom>
          <a:noFill/>
        </p:spPr>
      </p:pic>
      <p:pic>
        <p:nvPicPr>
          <p:cNvPr id="15366" name="Picture 6" descr="http://www.vision.org/visionmedia/uploadedImages/Home/Articles/Biography/Articles/Einstein1921.jpg?n=8999"/>
          <p:cNvPicPr>
            <a:picLocks noChangeAspect="1" noChangeArrowheads="1"/>
          </p:cNvPicPr>
          <p:nvPr/>
        </p:nvPicPr>
        <p:blipFill>
          <a:blip r:embed="rId4"/>
          <a:srcRect l="11267" r="9860" b="19168"/>
          <a:stretch>
            <a:fillRect/>
          </a:stretch>
        </p:blipFill>
        <p:spPr bwMode="auto">
          <a:xfrm>
            <a:off x="6948264" y="4149079"/>
            <a:ext cx="1872208" cy="23934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4016" y="142068"/>
          <a:ext cx="6804248" cy="6527292"/>
        </p:xfrm>
        <a:graphic>
          <a:graphicData uri="http://schemas.openxmlformats.org/drawingml/2006/table">
            <a:tbl>
              <a:tblPr/>
              <a:tblGrid>
                <a:gridCol w="611560"/>
                <a:gridCol w="6192688"/>
              </a:tblGrid>
              <a:tr h="6206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1939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b="1" dirty="0" smtClean="0">
                          <a:latin typeface="Candara" pitchFamily="34" charset="0"/>
                        </a:rPr>
                        <a:t>Manhattan </a:t>
                      </a:r>
                      <a:r>
                        <a:rPr lang="en-GB" sz="2000" b="1" dirty="0">
                          <a:latin typeface="Candara" pitchFamily="34" charset="0"/>
                        </a:rPr>
                        <a:t>Project</a:t>
                      </a:r>
                      <a:r>
                        <a:rPr lang="en-GB" sz="2000" dirty="0">
                          <a:latin typeface="Candara" pitchFamily="34" charset="0"/>
                        </a:rPr>
                        <a:t>.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Top-secret </a:t>
                      </a:r>
                      <a:r>
                        <a:rPr lang="en-GB" sz="2000" dirty="0">
                          <a:latin typeface="Candara" pitchFamily="34" charset="0"/>
                        </a:rPr>
                        <a:t>atomic energy program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, created to </a:t>
                      </a:r>
                      <a:r>
                        <a:rPr lang="en-GB" sz="2000" dirty="0">
                          <a:latin typeface="Candara" pitchFamily="34" charset="0"/>
                        </a:rPr>
                        <a:t>develop the first transportable atomic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bomb.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8014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1942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>
                          <a:latin typeface="Candara" pitchFamily="34" charset="0"/>
                        </a:rPr>
                        <a:t>December 2, 1942, </a:t>
                      </a:r>
                      <a:r>
                        <a:rPr lang="en-GB" sz="2000" dirty="0" err="1" smtClean="0">
                          <a:latin typeface="Candara" pitchFamily="34" charset="0"/>
                        </a:rPr>
                        <a:t>Enrico</a:t>
                      </a:r>
                      <a:r>
                        <a:rPr lang="en-GB" sz="2000" baseline="0" dirty="0" smtClean="0">
                          <a:latin typeface="Candara" pitchFamily="34" charset="0"/>
                        </a:rPr>
                        <a:t>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Fermi </a:t>
                      </a:r>
                      <a:r>
                        <a:rPr lang="en-GB" sz="2000" dirty="0">
                          <a:latin typeface="Candara" pitchFamily="34" charset="0"/>
                        </a:rPr>
                        <a:t>achieves a controlled nuclear chain reaction with a demonstration reactor, called the Chicago Pile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1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0626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1945</a:t>
                      </a:r>
                      <a:endParaRPr lang="en-GB" sz="2000" dirty="0">
                        <a:solidFill>
                          <a:schemeClr val="bg1"/>
                        </a:solidFill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Font typeface="Arial"/>
                        <a:buNone/>
                      </a:pPr>
                      <a:r>
                        <a:rPr lang="en-GB" sz="2000" dirty="0" smtClean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August </a:t>
                      </a:r>
                      <a:r>
                        <a:rPr lang="en-GB" sz="2000" dirty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6: </a:t>
                      </a:r>
                      <a:r>
                        <a:rPr lang="en-GB" sz="2000" dirty="0" smtClean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USA drops </a:t>
                      </a:r>
                      <a:r>
                        <a:rPr lang="en-GB" sz="2000" dirty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atomic bomb on </a:t>
                      </a:r>
                      <a:r>
                        <a:rPr lang="en-GB" sz="2000" dirty="0" smtClean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Hiroshima.</a:t>
                      </a:r>
                    </a:p>
                    <a:p>
                      <a:pPr algn="l">
                        <a:lnSpc>
                          <a:spcPct val="150000"/>
                        </a:lnSpc>
                        <a:buFont typeface="Arial"/>
                        <a:buNone/>
                      </a:pPr>
                      <a:r>
                        <a:rPr lang="en-GB" sz="2000" dirty="0" smtClean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A </a:t>
                      </a:r>
                      <a:r>
                        <a:rPr lang="en-GB" sz="2000" dirty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20 kiloton bomb 'Little Boy' kills 80,000 </a:t>
                      </a:r>
                    </a:p>
                    <a:p>
                      <a:pPr algn="l">
                        <a:lnSpc>
                          <a:spcPct val="150000"/>
                        </a:lnSpc>
                        <a:buFont typeface="Arial"/>
                        <a:buNone/>
                      </a:pPr>
                      <a:r>
                        <a:rPr lang="en-GB" sz="2000" dirty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August 9: </a:t>
                      </a:r>
                      <a:r>
                        <a:rPr lang="en-GB" sz="2000" dirty="0" smtClean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USA drops </a:t>
                      </a:r>
                      <a:r>
                        <a:rPr lang="en-GB" sz="2000" dirty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atomic bomb </a:t>
                      </a:r>
                      <a:r>
                        <a:rPr lang="en-GB" sz="2000" dirty="0" smtClean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on. </a:t>
                      </a:r>
                    </a:p>
                    <a:p>
                      <a:pPr algn="l">
                        <a:lnSpc>
                          <a:spcPct val="150000"/>
                        </a:lnSpc>
                        <a:buFont typeface="Arial"/>
                        <a:buNone/>
                      </a:pPr>
                      <a:r>
                        <a:rPr lang="en-GB" sz="2000" dirty="0" smtClean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The </a:t>
                      </a:r>
                      <a:r>
                        <a:rPr lang="en-GB" sz="2000" dirty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22 kiloton 'Fat Man' bomb killed 70,000 </a:t>
                      </a:r>
                      <a:r>
                        <a:rPr lang="en-GB" sz="2000" dirty="0" smtClean="0">
                          <a:solidFill>
                            <a:schemeClr val="bg1"/>
                          </a:solidFill>
                          <a:latin typeface="Candara" pitchFamily="34" charset="0"/>
                        </a:rPr>
                        <a:t>people</a:t>
                      </a:r>
                      <a:endParaRPr lang="en-GB" sz="2000" dirty="0">
                        <a:solidFill>
                          <a:schemeClr val="bg1"/>
                        </a:solidFill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26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>
                          <a:latin typeface="Candara" pitchFamily="34" charset="0"/>
                        </a:rPr>
                        <a:t>1954</a:t>
                      </a:r>
                      <a:endParaRPr lang="en-GB" sz="200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 smtClean="0">
                          <a:latin typeface="Candara" pitchFamily="34" charset="0"/>
                        </a:rPr>
                        <a:t>The </a:t>
                      </a:r>
                      <a:r>
                        <a:rPr lang="en-GB" sz="2000" dirty="0">
                          <a:latin typeface="Candara" pitchFamily="34" charset="0"/>
                        </a:rPr>
                        <a:t>U.S. Congress passed the </a:t>
                      </a:r>
                      <a:r>
                        <a:rPr lang="en-GB" sz="2000" b="1" dirty="0">
                          <a:latin typeface="Candara" pitchFamily="34" charset="0"/>
                        </a:rPr>
                        <a:t>Atomic Energy Act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allowing </a:t>
                      </a:r>
                      <a:r>
                        <a:rPr lang="en-GB" sz="2000" dirty="0">
                          <a:latin typeface="Candara" pitchFamily="34" charset="0"/>
                        </a:rPr>
                        <a:t>the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building of </a:t>
                      </a:r>
                      <a:r>
                        <a:rPr lang="en-GB" sz="2000" dirty="0">
                          <a:latin typeface="Candara" pitchFamily="34" charset="0"/>
                        </a:rPr>
                        <a:t>nuclear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power.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754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1955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b="1" dirty="0" smtClean="0">
                          <a:latin typeface="Candara" pitchFamily="34" charset="0"/>
                        </a:rPr>
                        <a:t>USS </a:t>
                      </a:r>
                      <a:r>
                        <a:rPr lang="en-GB" sz="2000" b="1" dirty="0">
                          <a:latin typeface="Candara" pitchFamily="34" charset="0"/>
                        </a:rPr>
                        <a:t>Nautilus SSN 571 </a:t>
                      </a:r>
                      <a:r>
                        <a:rPr lang="en-GB" sz="2000" dirty="0">
                          <a:latin typeface="Candara" pitchFamily="34" charset="0"/>
                        </a:rPr>
                        <a:t>-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first </a:t>
                      </a:r>
                      <a:r>
                        <a:rPr lang="en-GB" sz="2000" dirty="0">
                          <a:latin typeface="Candara" pitchFamily="34" charset="0"/>
                        </a:rPr>
                        <a:t>nuclear-powered submarine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671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1965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>
                          <a:latin typeface="Candara" pitchFamily="34" charset="0"/>
                        </a:rPr>
                        <a:t>The first nuclear reactor is operated from outer space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5342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2000" b="1" dirty="0">
                          <a:latin typeface="Candara" pitchFamily="34" charset="0"/>
                        </a:rPr>
                        <a:t>1986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2000" dirty="0">
                          <a:latin typeface="Candara" pitchFamily="34" charset="0"/>
                        </a:rPr>
                        <a:t>Chernobyl - The Chernobyl nuclear disaster exposed millions of people to radioactive </a:t>
                      </a:r>
                      <a:r>
                        <a:rPr lang="en-GB" sz="2000" dirty="0" smtClean="0">
                          <a:latin typeface="Candara" pitchFamily="34" charset="0"/>
                        </a:rPr>
                        <a:t>isotopes.</a:t>
                      </a:r>
                      <a:endParaRPr lang="en-GB" sz="2000" dirty="0">
                        <a:latin typeface="Candara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6386" name="Picture 2" descr="http://www.fiddlersgreen.net/aircraft/Boeing-B29/IMAGES/fat_man-b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5962940" y="2299660"/>
            <a:ext cx="4176463" cy="21146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236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pck</dc:creator>
  <cp:lastModifiedBy>pck</cp:lastModifiedBy>
  <cp:revision>6</cp:revision>
  <dcterms:created xsi:type="dcterms:W3CDTF">2012-02-28T08:25:47Z</dcterms:created>
  <dcterms:modified xsi:type="dcterms:W3CDTF">2012-02-28T11:07:00Z</dcterms:modified>
</cp:coreProperties>
</file>